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8" r:id="rId6"/>
    <p:sldId id="263" r:id="rId7"/>
    <p:sldId id="264" r:id="rId8"/>
    <p:sldId id="269" r:id="rId9"/>
    <p:sldId id="270" r:id="rId10"/>
    <p:sldId id="261" r:id="rId11"/>
    <p:sldId id="271" r:id="rId12"/>
    <p:sldId id="265" r:id="rId13"/>
    <p:sldId id="272" r:id="rId14"/>
    <p:sldId id="266" r:id="rId15"/>
    <p:sldId id="273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63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18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12" Type="http://schemas.openxmlformats.org/officeDocument/2006/relationships/image" Target="../media/image31.png"/><Relationship Id="rId17" Type="http://schemas.openxmlformats.org/officeDocument/2006/relationships/image" Target="../media/image26.png"/><Relationship Id="rId2" Type="http://schemas.openxmlformats.org/officeDocument/2006/relationships/image" Target="../media/image2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0.png"/><Relationship Id="rId5" Type="http://schemas.openxmlformats.org/officeDocument/2006/relationships/image" Target="../media/image20.png"/><Relationship Id="rId15" Type="http://schemas.openxmlformats.org/officeDocument/2006/relationships/image" Target="../media/image34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2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Patterns, Equations, and 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9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b="1" dirty="0"/>
              <a:t>: </a:t>
            </a:r>
            <a:r>
              <a:rPr lang="en-US" sz="2400" dirty="0"/>
              <a:t>Use a table, an equation, and a graph to represent the relationship of Mary’s and Ann’s age</a:t>
            </a:r>
            <a:r>
              <a:rPr lang="en-US" sz="24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/>
              <a:t>Mary is 2 years older than Ann.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 144"/>
          <p:cNvSpPr/>
          <p:nvPr/>
        </p:nvSpPr>
        <p:spPr>
          <a:xfrm>
            <a:off x="1295400" y="4237527"/>
            <a:ext cx="18288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b="1" dirty="0"/>
              <a:t>: </a:t>
            </a:r>
            <a:r>
              <a:rPr lang="en-US" sz="2400" dirty="0"/>
              <a:t>Use a table, an equation, and a graph to represent the relationship of Mary’s and Ann’s age</a:t>
            </a:r>
            <a:r>
              <a:rPr lang="en-US" sz="24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/>
              <a:t>Mary is 2 years older than Ann.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2323596"/>
                  </p:ext>
                </p:extLst>
              </p:nvPr>
            </p:nvGraphicFramePr>
            <p:xfrm>
              <a:off x="762000" y="2038350"/>
              <a:ext cx="2790865" cy="27458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24000"/>
                    <a:gridCol w="1266865"/>
                  </a:tblGrid>
                  <a:tr h="15756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Ann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756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15756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15756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15756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1374288"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Let :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𝑱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=John’s age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baseline="0" dirty="0" smtClean="0">
                              <a:effectLst/>
                              <a:ea typeface="Calibri"/>
                              <a:cs typeface="Times New Roman"/>
                            </a:rPr>
                            <a:t>     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𝑴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Mary’s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age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𝑴</m:t>
                                </m:r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2323596"/>
                  </p:ext>
                </p:extLst>
              </p:nvPr>
            </p:nvGraphicFramePr>
            <p:xfrm>
              <a:off x="762000" y="2038350"/>
              <a:ext cx="2790865" cy="27458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24000"/>
                    <a:gridCol w="1266865"/>
                  </a:tblGrid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Ann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26667" r="-83200" b="-8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0192" t="-126667" b="-802222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26667" r="-83200" b="-7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0192" t="-226667" b="-702222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26667" r="-83200" b="-6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0192" t="-326667" b="-602222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26667" r="-83200" b="-5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0192" t="-426667" b="-502222"/>
                          </a:stretch>
                        </a:blipFill>
                      </a:tcPr>
                    </a:tc>
                  </a:tr>
                  <a:tr h="137428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138" marR="55138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48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pSp>
        <p:nvGrpSpPr>
          <p:cNvPr id="99" name="Group 98"/>
          <p:cNvGrpSpPr/>
          <p:nvPr/>
        </p:nvGrpSpPr>
        <p:grpSpPr>
          <a:xfrm>
            <a:off x="4442899" y="1927897"/>
            <a:ext cx="4222281" cy="2853653"/>
            <a:chOff x="1715635" y="244093"/>
            <a:chExt cx="3400989" cy="2299263"/>
          </a:xfrm>
        </p:grpSpPr>
        <p:grpSp>
          <p:nvGrpSpPr>
            <p:cNvPr id="100" name="Group 99"/>
            <p:cNvGrpSpPr>
              <a:grpSpLocks noChangeAspect="1"/>
            </p:cNvGrpSpPr>
            <p:nvPr/>
          </p:nvGrpSpPr>
          <p:grpSpPr>
            <a:xfrm>
              <a:off x="2152190" y="466716"/>
              <a:ext cx="2194560" cy="2057402"/>
              <a:chOff x="2817970" y="516685"/>
              <a:chExt cx="1463040" cy="1371601"/>
            </a:xfrm>
          </p:grpSpPr>
          <p:cxnSp>
            <p:nvCxnSpPr>
              <p:cNvPr id="125" name="Straight Arrow Connector 124"/>
              <p:cNvCxnSpPr/>
              <p:nvPr/>
            </p:nvCxnSpPr>
            <p:spPr>
              <a:xfrm rot="5400000">
                <a:off x="247130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Arrow Connector 125"/>
              <p:cNvCxnSpPr/>
              <p:nvPr/>
            </p:nvCxnSpPr>
            <p:spPr>
              <a:xfrm rot="5400000">
                <a:off x="258121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Arrow Connector 126"/>
              <p:cNvCxnSpPr/>
              <p:nvPr/>
            </p:nvCxnSpPr>
            <p:spPr>
              <a:xfrm rot="5400000">
                <a:off x="2811028" y="119595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Arrow Connector 127"/>
              <p:cNvCxnSpPr/>
              <p:nvPr/>
            </p:nvCxnSpPr>
            <p:spPr>
              <a:xfrm rot="5400000">
                <a:off x="3040841" y="119595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Arrow Connector 128"/>
              <p:cNvCxnSpPr/>
              <p:nvPr/>
            </p:nvCxnSpPr>
            <p:spPr>
              <a:xfrm rot="5400000">
                <a:off x="292593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Arrow Connector 129"/>
              <p:cNvCxnSpPr/>
              <p:nvPr/>
            </p:nvCxnSpPr>
            <p:spPr>
              <a:xfrm rot="5400000">
                <a:off x="3155747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Arrow Connector 130"/>
              <p:cNvCxnSpPr/>
              <p:nvPr/>
            </p:nvCxnSpPr>
            <p:spPr>
              <a:xfrm rot="5400000">
                <a:off x="3265657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Arrow Connector 131"/>
              <p:cNvCxnSpPr/>
              <p:nvPr/>
            </p:nvCxnSpPr>
            <p:spPr>
              <a:xfrm rot="5400000">
                <a:off x="3380564" y="120594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Arrow Connector 132"/>
              <p:cNvCxnSpPr/>
              <p:nvPr/>
            </p:nvCxnSpPr>
            <p:spPr>
              <a:xfrm rot="5400000">
                <a:off x="269599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Arrow Connector 133"/>
              <p:cNvCxnSpPr/>
              <p:nvPr/>
            </p:nvCxnSpPr>
            <p:spPr>
              <a:xfrm>
                <a:off x="2932614" y="1418915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Arrow Connector 134"/>
              <p:cNvCxnSpPr/>
              <p:nvPr/>
            </p:nvCxnSpPr>
            <p:spPr>
              <a:xfrm>
                <a:off x="2927618" y="734353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>
              <a:xfrm>
                <a:off x="2927618" y="84926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Arrow Connector 136"/>
              <p:cNvCxnSpPr/>
              <p:nvPr/>
            </p:nvCxnSpPr>
            <p:spPr>
              <a:xfrm>
                <a:off x="2932614" y="96418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Arrow Connector 137"/>
              <p:cNvCxnSpPr/>
              <p:nvPr/>
            </p:nvCxnSpPr>
            <p:spPr>
              <a:xfrm>
                <a:off x="2932614" y="1074097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Arrow Connector 138"/>
              <p:cNvCxnSpPr/>
              <p:nvPr/>
            </p:nvCxnSpPr>
            <p:spPr>
              <a:xfrm>
                <a:off x="2932614" y="119400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Arrow Connector 139"/>
              <p:cNvCxnSpPr/>
              <p:nvPr/>
            </p:nvCxnSpPr>
            <p:spPr>
              <a:xfrm>
                <a:off x="2932614" y="130392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Arrow Connector 140"/>
              <p:cNvCxnSpPr/>
              <p:nvPr/>
            </p:nvCxnSpPr>
            <p:spPr>
              <a:xfrm>
                <a:off x="2932614" y="1533751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Arrow Connector 141"/>
              <p:cNvCxnSpPr/>
              <p:nvPr/>
            </p:nvCxnSpPr>
            <p:spPr>
              <a:xfrm>
                <a:off x="2932614" y="1653661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Arrow Connector 142"/>
              <p:cNvCxnSpPr/>
              <p:nvPr/>
            </p:nvCxnSpPr>
            <p:spPr>
              <a:xfrm flipH="1">
                <a:off x="2817970" y="1773575"/>
                <a:ext cx="146304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Arrow Connector 143"/>
              <p:cNvCxnSpPr/>
              <p:nvPr/>
            </p:nvCxnSpPr>
            <p:spPr>
              <a:xfrm flipH="1">
                <a:off x="2929037" y="516685"/>
                <a:ext cx="1270" cy="137160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Text Box 90"/>
            <p:cNvSpPr txBox="1"/>
            <p:nvPr/>
          </p:nvSpPr>
          <p:spPr>
            <a:xfrm>
              <a:off x="4432298" y="2223866"/>
              <a:ext cx="684326" cy="27429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effectLst/>
                  <a:ea typeface="Times New Roman"/>
                  <a:cs typeface="Times New Roman"/>
                </a:rPr>
                <a:t>Ann’s age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2" name="Text Box 90"/>
            <p:cNvSpPr txBox="1"/>
            <p:nvPr/>
          </p:nvSpPr>
          <p:spPr>
            <a:xfrm>
              <a:off x="1715635" y="244093"/>
              <a:ext cx="1019173" cy="2742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effectLst/>
                  <a:ea typeface="Times New Roman"/>
                  <a:cs typeface="Times New Roman"/>
                </a:rPr>
                <a:t>Mary's age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2465255" y="1797666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104" name="Oval 103"/>
            <p:cNvSpPr/>
            <p:nvPr/>
          </p:nvSpPr>
          <p:spPr>
            <a:xfrm>
              <a:off x="2626598" y="1633480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105" name="Oval 104"/>
            <p:cNvSpPr/>
            <p:nvPr/>
          </p:nvSpPr>
          <p:spPr>
            <a:xfrm>
              <a:off x="2977850" y="1278395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106" name="Oval 105"/>
            <p:cNvSpPr/>
            <p:nvPr/>
          </p:nvSpPr>
          <p:spPr>
            <a:xfrm>
              <a:off x="2801794" y="1454004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Text Box 90"/>
                <p:cNvSpPr txBox="1"/>
                <p:nvPr/>
              </p:nvSpPr>
              <p:spPr>
                <a:xfrm>
                  <a:off x="2128721" y="89452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𝟖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7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8721" y="894528"/>
                  <a:ext cx="182880" cy="18288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Text Box 90"/>
                <p:cNvSpPr txBox="1"/>
                <p:nvPr/>
              </p:nvSpPr>
              <p:spPr>
                <a:xfrm>
                  <a:off x="2131220" y="106691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𝟕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8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1220" y="1066915"/>
                  <a:ext cx="182880" cy="18288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Text Box 90"/>
                <p:cNvSpPr txBox="1"/>
                <p:nvPr/>
              </p:nvSpPr>
              <p:spPr>
                <a:xfrm>
                  <a:off x="2128721" y="123430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9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8721" y="1234305"/>
                  <a:ext cx="182880" cy="18288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 Box 90"/>
                <p:cNvSpPr txBox="1"/>
                <p:nvPr/>
              </p:nvSpPr>
              <p:spPr>
                <a:xfrm>
                  <a:off x="2135911" y="141472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0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1414725"/>
                  <a:ext cx="182880" cy="18288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2632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1" name="Text Box 90"/>
                <p:cNvSpPr txBox="1"/>
                <p:nvPr/>
              </p:nvSpPr>
              <p:spPr>
                <a:xfrm>
                  <a:off x="2133782" y="1579104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1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579104"/>
                  <a:ext cx="182880" cy="18288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 Box 90"/>
                <p:cNvSpPr txBox="1"/>
                <p:nvPr/>
              </p:nvSpPr>
              <p:spPr>
                <a:xfrm>
                  <a:off x="2133782" y="174687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2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746876"/>
                  <a:ext cx="182880" cy="18288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Text Box 90"/>
                <p:cNvSpPr txBox="1"/>
                <p:nvPr/>
              </p:nvSpPr>
              <p:spPr>
                <a:xfrm>
                  <a:off x="2133782" y="1922143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3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922143"/>
                  <a:ext cx="182880" cy="18288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 Box 90"/>
                <p:cNvSpPr txBox="1"/>
                <p:nvPr/>
              </p:nvSpPr>
              <p:spPr>
                <a:xfrm>
                  <a:off x="2135911" y="210002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4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2100026"/>
                  <a:ext cx="182880" cy="18288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Text Box 90"/>
                <p:cNvSpPr txBox="1"/>
                <p:nvPr/>
              </p:nvSpPr>
              <p:spPr>
                <a:xfrm>
                  <a:off x="3594319" y="2351074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𝟖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5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4319" y="2351074"/>
                  <a:ext cx="182880" cy="18288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Text Box 90"/>
                <p:cNvSpPr txBox="1"/>
                <p:nvPr/>
              </p:nvSpPr>
              <p:spPr>
                <a:xfrm>
                  <a:off x="3430279" y="2357861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𝟕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6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0279" y="2357861"/>
                  <a:ext cx="182880" cy="182880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 Box 90"/>
                <p:cNvSpPr txBox="1"/>
                <p:nvPr/>
              </p:nvSpPr>
              <p:spPr>
                <a:xfrm>
                  <a:off x="3254596" y="235547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7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4596" y="2355479"/>
                  <a:ext cx="182880" cy="182880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 Box 90"/>
                <p:cNvSpPr txBox="1"/>
                <p:nvPr/>
              </p:nvSpPr>
              <p:spPr>
                <a:xfrm>
                  <a:off x="3086005" y="235704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8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6005" y="2357048"/>
                  <a:ext cx="182880" cy="182880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 l="-540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 Box 90"/>
                <p:cNvSpPr txBox="1"/>
                <p:nvPr/>
              </p:nvSpPr>
              <p:spPr>
                <a:xfrm>
                  <a:off x="2908122" y="2356071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9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8122" y="2356071"/>
                  <a:ext cx="182880" cy="18288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 Box 90"/>
                <p:cNvSpPr txBox="1"/>
                <p:nvPr/>
              </p:nvSpPr>
              <p:spPr>
                <a:xfrm>
                  <a:off x="2736732" y="236035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0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6732" y="2360358"/>
                  <a:ext cx="182880" cy="18288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 Box 90"/>
                <p:cNvSpPr txBox="1"/>
                <p:nvPr/>
              </p:nvSpPr>
              <p:spPr>
                <a:xfrm>
                  <a:off x="2563846" y="236047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1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63846" y="2360476"/>
                  <a:ext cx="182880" cy="182880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Text Box 90"/>
                <p:cNvSpPr txBox="1"/>
                <p:nvPr/>
              </p:nvSpPr>
              <p:spPr>
                <a:xfrm>
                  <a:off x="2400954" y="2357977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2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00954" y="2357977"/>
                  <a:ext cx="182880" cy="18288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Text Box 90"/>
                <p:cNvSpPr txBox="1"/>
                <p:nvPr/>
              </p:nvSpPr>
              <p:spPr>
                <a:xfrm>
                  <a:off x="3762650" y="235797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𝟗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3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2650" y="2357979"/>
                  <a:ext cx="182880" cy="182880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Text Box 90"/>
                <p:cNvSpPr txBox="1"/>
                <p:nvPr/>
              </p:nvSpPr>
              <p:spPr>
                <a:xfrm>
                  <a:off x="2135911" y="72425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𝟗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4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724259"/>
                  <a:ext cx="182880" cy="182880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4174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INDUCTIVE REASONING</a:t>
            </a:r>
            <a:r>
              <a:rPr lang="en-US" sz="2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ea typeface="Calibri"/>
                <a:cs typeface="Times New Roman"/>
              </a:rPr>
              <a:t>is the process of reaching a conclusion based on an observed pattern. It is used to predict values.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	Example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4</a:t>
            </a:r>
            <a:r>
              <a:rPr lang="en-US" sz="2400" b="1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Calibri"/>
                <a:cs typeface="Times New Roman"/>
              </a:rPr>
              <a:t>Predict the next figure in the given sequence.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600200" y="2640605"/>
            <a:ext cx="4572013" cy="1828210"/>
            <a:chOff x="180000" y="180000"/>
            <a:chExt cx="1828805" cy="731520"/>
          </a:xfrm>
        </p:grpSpPr>
        <p:sp>
          <p:nvSpPr>
            <p:cNvPr id="8" name="Rectangle 7"/>
            <p:cNvSpPr/>
            <p:nvPr/>
          </p:nvSpPr>
          <p:spPr>
            <a:xfrm>
              <a:off x="728481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76962" y="36288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28481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77497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5978" y="36288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25978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25978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25978" y="18000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277497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00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6858000" y="1962150"/>
            <a:ext cx="9144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6858000" y="1962150"/>
            <a:ext cx="9144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INDUCTIVE REASONING</a:t>
            </a:r>
            <a:r>
              <a:rPr lang="en-US" sz="2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ea typeface="Calibri"/>
                <a:cs typeface="Times New Roman"/>
              </a:rPr>
              <a:t>is the process of reaching a conclusion based on an observed pattern. It is used to predict values.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	Example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4</a:t>
            </a:r>
            <a:r>
              <a:rPr lang="en-US" sz="2400" b="1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Calibri"/>
                <a:cs typeface="Times New Roman"/>
              </a:rPr>
              <a:t>Predict the next figure in the given sequence.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600200" y="2640605"/>
            <a:ext cx="4572013" cy="1828210"/>
            <a:chOff x="180000" y="180000"/>
            <a:chExt cx="1828805" cy="731520"/>
          </a:xfrm>
        </p:grpSpPr>
        <p:sp>
          <p:nvSpPr>
            <p:cNvPr id="8" name="Rectangle 7"/>
            <p:cNvSpPr/>
            <p:nvPr/>
          </p:nvSpPr>
          <p:spPr>
            <a:xfrm>
              <a:off x="728481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76962" y="36288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28481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77497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5978" y="36288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25978" y="54576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25978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825978" y="18000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277497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0000" y="728640"/>
              <a:ext cx="182827" cy="182880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083438" y="2190750"/>
            <a:ext cx="455613" cy="2278065"/>
            <a:chOff x="7083438" y="2190750"/>
            <a:chExt cx="455613" cy="2278065"/>
          </a:xfrm>
        </p:grpSpPr>
        <p:sp>
          <p:nvSpPr>
            <p:cNvPr id="23" name="Rectangle 22"/>
            <p:cNvSpPr/>
            <p:nvPr/>
          </p:nvSpPr>
          <p:spPr>
            <a:xfrm>
              <a:off x="7083438" y="3097657"/>
              <a:ext cx="455613" cy="457053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083438" y="3554710"/>
              <a:ext cx="455613" cy="457053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083438" y="4011762"/>
              <a:ext cx="455613" cy="457053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083438" y="2640605"/>
              <a:ext cx="455613" cy="457053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083438" y="2190750"/>
              <a:ext cx="455613" cy="457053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0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</a:t>
            </a:r>
            <a:r>
              <a:rPr lang="en-US" sz="2400" b="1" dirty="0"/>
              <a:t>: </a:t>
            </a:r>
            <a:r>
              <a:rPr lang="en-US" sz="2400" dirty="0"/>
              <a:t>Predict the next figure in the each sequence.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75732"/>
              </p:ext>
            </p:extLst>
          </p:nvPr>
        </p:nvGraphicFramePr>
        <p:xfrm>
          <a:off x="281489" y="1200149"/>
          <a:ext cx="7676272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361072"/>
                <a:gridCol w="1828800"/>
                <a:gridCol w="1828800"/>
                <a:gridCol w="1828800"/>
                <a:gridCol w="1828800"/>
              </a:tblGrid>
              <a:tr h="128016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" name="Rectangle 122"/>
          <p:cNvSpPr/>
          <p:nvPr/>
        </p:nvSpPr>
        <p:spPr>
          <a:xfrm>
            <a:off x="1446201" y="4443380"/>
            <a:ext cx="182563" cy="182563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3081020" y="1920657"/>
            <a:ext cx="549275" cy="549275"/>
            <a:chOff x="1178228" y="776490"/>
            <a:chExt cx="548640" cy="548640"/>
          </a:xfrm>
          <a:solidFill>
            <a:srgbClr val="92D050"/>
          </a:solidFill>
        </p:grpSpPr>
        <p:sp>
          <p:nvSpPr>
            <p:cNvPr id="125" name="Rectangle 124"/>
            <p:cNvSpPr/>
            <p:nvPr/>
          </p:nvSpPr>
          <p:spPr>
            <a:xfrm>
              <a:off x="1361108" y="77649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5439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98171" y="1556303"/>
            <a:ext cx="914400" cy="914400"/>
            <a:chOff x="2092628" y="593610"/>
            <a:chExt cx="914935" cy="914400"/>
          </a:xfrm>
          <a:solidFill>
            <a:srgbClr val="92D050"/>
          </a:solidFill>
        </p:grpSpPr>
        <p:sp>
          <p:nvSpPr>
            <p:cNvPr id="131" name="Rectangle 130"/>
            <p:cNvSpPr/>
            <p:nvPr/>
          </p:nvSpPr>
          <p:spPr>
            <a:xfrm>
              <a:off x="24583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0926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2755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641803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824683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458388" y="59361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458388" y="77649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458923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458923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262581" y="2870151"/>
            <a:ext cx="549275" cy="549275"/>
            <a:chOff x="629588" y="776490"/>
            <a:chExt cx="548640" cy="548640"/>
          </a:xfrm>
        </p:grpSpPr>
        <p:sp>
          <p:nvSpPr>
            <p:cNvPr id="155" name="Rectangle 154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897624" y="2870151"/>
            <a:ext cx="914400" cy="549275"/>
            <a:chOff x="446708" y="776490"/>
            <a:chExt cx="914400" cy="548640"/>
          </a:xfrm>
        </p:grpSpPr>
        <p:sp>
          <p:nvSpPr>
            <p:cNvPr id="162" name="Rectangle 161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4670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117822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117822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4598425" y="2870151"/>
            <a:ext cx="1096963" cy="549275"/>
            <a:chOff x="446601" y="776490"/>
            <a:chExt cx="1097387" cy="548640"/>
          </a:xfrm>
        </p:grpSpPr>
        <p:sp>
          <p:nvSpPr>
            <p:cNvPr id="173" name="Rectangle 172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4670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117822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17822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446601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136110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06" name="Rectangle 205"/>
          <p:cNvSpPr/>
          <p:nvPr/>
        </p:nvSpPr>
        <p:spPr>
          <a:xfrm>
            <a:off x="1446201" y="2287369"/>
            <a:ext cx="182563" cy="182563"/>
          </a:xfrm>
          <a:prstGeom prst="rect">
            <a:avLst/>
          </a:prstGeom>
          <a:solidFill>
            <a:srgbClr val="92D050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3171944" y="4264131"/>
            <a:ext cx="365125" cy="365125"/>
            <a:chOff x="1178175" y="959370"/>
            <a:chExt cx="365813" cy="365760"/>
          </a:xfrm>
          <a:solidFill>
            <a:srgbClr val="FFC000"/>
          </a:solidFill>
        </p:grpSpPr>
        <p:sp>
          <p:nvSpPr>
            <p:cNvPr id="208" name="Rectangle 207"/>
            <p:cNvSpPr/>
            <p:nvPr/>
          </p:nvSpPr>
          <p:spPr>
            <a:xfrm>
              <a:off x="1178175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4881002" y="4077197"/>
            <a:ext cx="549275" cy="549275"/>
            <a:chOff x="2092628" y="959370"/>
            <a:chExt cx="549175" cy="548640"/>
          </a:xfrm>
          <a:solidFill>
            <a:srgbClr val="FFC000"/>
          </a:solidFill>
        </p:grpSpPr>
        <p:sp>
          <p:nvSpPr>
            <p:cNvPr id="213" name="Rectangle 212"/>
            <p:cNvSpPr/>
            <p:nvPr/>
          </p:nvSpPr>
          <p:spPr>
            <a:xfrm>
              <a:off x="24583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20926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22755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2093029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2093056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2275615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2275615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2458923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2458923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2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</a:t>
            </a:r>
            <a:r>
              <a:rPr lang="en-US" sz="2400" b="1" dirty="0"/>
              <a:t>: </a:t>
            </a:r>
            <a:r>
              <a:rPr lang="en-US" sz="2400" dirty="0"/>
              <a:t>Predict the next figure in the each sequence.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249563"/>
              </p:ext>
            </p:extLst>
          </p:nvPr>
        </p:nvGraphicFramePr>
        <p:xfrm>
          <a:off x="281489" y="1200149"/>
          <a:ext cx="7676272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361072"/>
                <a:gridCol w="1828800"/>
                <a:gridCol w="1828800"/>
                <a:gridCol w="1828800"/>
                <a:gridCol w="1828800"/>
              </a:tblGrid>
              <a:tr h="128016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C.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iii.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iv.</a:t>
                      </a:r>
                    </a:p>
                  </a:txBody>
                  <a:tcPr marL="54161" marR="541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" name="Rectangle 122"/>
          <p:cNvSpPr/>
          <p:nvPr/>
        </p:nvSpPr>
        <p:spPr>
          <a:xfrm>
            <a:off x="1446201" y="4443380"/>
            <a:ext cx="182563" cy="182563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3081020" y="1920657"/>
            <a:ext cx="549275" cy="549275"/>
            <a:chOff x="1178228" y="776490"/>
            <a:chExt cx="548640" cy="548640"/>
          </a:xfrm>
          <a:solidFill>
            <a:srgbClr val="92D050"/>
          </a:solidFill>
        </p:grpSpPr>
        <p:sp>
          <p:nvSpPr>
            <p:cNvPr id="125" name="Rectangle 124"/>
            <p:cNvSpPr/>
            <p:nvPr/>
          </p:nvSpPr>
          <p:spPr>
            <a:xfrm>
              <a:off x="1361108" y="77649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5439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98171" y="1556303"/>
            <a:ext cx="914400" cy="914400"/>
            <a:chOff x="2092628" y="593610"/>
            <a:chExt cx="914935" cy="914400"/>
          </a:xfrm>
          <a:solidFill>
            <a:srgbClr val="92D050"/>
          </a:solidFill>
        </p:grpSpPr>
        <p:sp>
          <p:nvSpPr>
            <p:cNvPr id="131" name="Rectangle 130"/>
            <p:cNvSpPr/>
            <p:nvPr/>
          </p:nvSpPr>
          <p:spPr>
            <a:xfrm>
              <a:off x="24583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0926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2755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641803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824683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458388" y="59361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458388" y="77649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458923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458923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385377" y="1190634"/>
            <a:ext cx="1279525" cy="1279525"/>
            <a:chOff x="2788663" y="1022838"/>
            <a:chExt cx="1278890" cy="1280160"/>
          </a:xfrm>
          <a:solidFill>
            <a:srgbClr val="92D050"/>
          </a:solidFill>
        </p:grpSpPr>
        <p:sp>
          <p:nvSpPr>
            <p:cNvPr id="141" name="Rectangle 140"/>
            <p:cNvSpPr/>
            <p:nvPr/>
          </p:nvSpPr>
          <p:spPr>
            <a:xfrm>
              <a:off x="3336454" y="157147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2970908" y="157147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3153681" y="157147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3519762" y="157147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3702535" y="157147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3336454" y="120571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3336454" y="138859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3336989" y="175435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3336989" y="1937238"/>
              <a:ext cx="182773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3336454" y="1022838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3337517" y="2120118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3885308" y="1571478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2788663" y="1571478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262581" y="2870151"/>
            <a:ext cx="549275" cy="549275"/>
            <a:chOff x="629588" y="776490"/>
            <a:chExt cx="548640" cy="548640"/>
          </a:xfrm>
        </p:grpSpPr>
        <p:sp>
          <p:nvSpPr>
            <p:cNvPr id="155" name="Rectangle 154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897624" y="2870151"/>
            <a:ext cx="914400" cy="549275"/>
            <a:chOff x="446708" y="776490"/>
            <a:chExt cx="914400" cy="548640"/>
          </a:xfrm>
        </p:grpSpPr>
        <p:sp>
          <p:nvSpPr>
            <p:cNvPr id="162" name="Rectangle 161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4670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117822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117822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4598425" y="2870151"/>
            <a:ext cx="1096963" cy="549275"/>
            <a:chOff x="446601" y="776490"/>
            <a:chExt cx="1097387" cy="548640"/>
          </a:xfrm>
        </p:grpSpPr>
        <p:sp>
          <p:nvSpPr>
            <p:cNvPr id="173" name="Rectangle 172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4670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117822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17822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446601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136110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384617" y="2870151"/>
            <a:ext cx="1279525" cy="549275"/>
            <a:chOff x="446708" y="776490"/>
            <a:chExt cx="1280160" cy="548640"/>
          </a:xfrm>
        </p:grpSpPr>
        <p:sp>
          <p:nvSpPr>
            <p:cNvPr id="188" name="Rectangle 187"/>
            <p:cNvSpPr/>
            <p:nvPr/>
          </p:nvSpPr>
          <p:spPr>
            <a:xfrm>
              <a:off x="62958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62958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62958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99534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99534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99534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446708" y="114225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117822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117822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446708" y="95937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136110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1543988" y="114225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1543988" y="77649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1543988" y="959370"/>
              <a:ext cx="182880" cy="182880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446708" y="776490"/>
              <a:ext cx="182880" cy="18288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06" name="Rectangle 205"/>
          <p:cNvSpPr/>
          <p:nvPr/>
        </p:nvSpPr>
        <p:spPr>
          <a:xfrm>
            <a:off x="1446201" y="2287369"/>
            <a:ext cx="182563" cy="182563"/>
          </a:xfrm>
          <a:prstGeom prst="rect">
            <a:avLst/>
          </a:prstGeom>
          <a:solidFill>
            <a:srgbClr val="92D050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3171944" y="4264131"/>
            <a:ext cx="365125" cy="365125"/>
            <a:chOff x="1178175" y="959370"/>
            <a:chExt cx="365813" cy="365760"/>
          </a:xfrm>
          <a:solidFill>
            <a:srgbClr val="FFC000"/>
          </a:solidFill>
        </p:grpSpPr>
        <p:sp>
          <p:nvSpPr>
            <p:cNvPr id="208" name="Rectangle 207"/>
            <p:cNvSpPr/>
            <p:nvPr/>
          </p:nvSpPr>
          <p:spPr>
            <a:xfrm>
              <a:off x="1178175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11782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13611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1361108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4881002" y="4077197"/>
            <a:ext cx="549275" cy="549275"/>
            <a:chOff x="2092628" y="959370"/>
            <a:chExt cx="549175" cy="548640"/>
          </a:xfrm>
          <a:solidFill>
            <a:srgbClr val="FFC000"/>
          </a:solidFill>
        </p:grpSpPr>
        <p:sp>
          <p:nvSpPr>
            <p:cNvPr id="213" name="Rectangle 212"/>
            <p:cNvSpPr/>
            <p:nvPr/>
          </p:nvSpPr>
          <p:spPr>
            <a:xfrm>
              <a:off x="245838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209262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2275508" y="95937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2093029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2093056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2275615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2275615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2458923" y="114225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2458923" y="1325130"/>
              <a:ext cx="18288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6686295" y="3899006"/>
            <a:ext cx="731838" cy="730250"/>
            <a:chOff x="2201563" y="548336"/>
            <a:chExt cx="732774" cy="729673"/>
          </a:xfrm>
          <a:solidFill>
            <a:srgbClr val="FFC000"/>
          </a:solidFill>
        </p:grpSpPr>
        <p:sp>
          <p:nvSpPr>
            <p:cNvPr id="223" name="Rectangle 222"/>
            <p:cNvSpPr/>
            <p:nvPr/>
          </p:nvSpPr>
          <p:spPr>
            <a:xfrm>
              <a:off x="2751082" y="548336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2385642" y="548336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5" name="Rectangle 224"/>
            <p:cNvSpPr/>
            <p:nvPr/>
          </p:nvSpPr>
          <p:spPr>
            <a:xfrm>
              <a:off x="2568362" y="548336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2385642" y="72864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2386384" y="91152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2568362" y="91152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2568362" y="109440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2751617" y="72864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2751617" y="911520"/>
              <a:ext cx="18272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2568362" y="728640"/>
              <a:ext cx="182192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2752145" y="1094400"/>
              <a:ext cx="182192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2385642" y="1094540"/>
              <a:ext cx="182192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2202869" y="548476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2202869" y="729405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2201563" y="912285"/>
              <a:ext cx="182245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2202869" y="1095129"/>
              <a:ext cx="181610" cy="182880"/>
            </a:xfrm>
            <a:prstGeom prst="rect">
              <a:avLst/>
            </a:prstGeom>
            <a:grp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606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use tables, equations, and graphs to describe the relationships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 Solutions to an equation with two variables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Ordered Pair		</a:t>
            </a:r>
            <a:r>
              <a:rPr lang="en-US" sz="2400" dirty="0" smtClean="0">
                <a:sym typeface="Symbol"/>
              </a:rPr>
              <a:t>   </a:t>
            </a:r>
            <a:r>
              <a:rPr lang="en-US" sz="2400" dirty="0" smtClean="0"/>
              <a:t>Table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Equation			</a:t>
            </a:r>
            <a:r>
              <a:rPr lang="en-US" sz="2400" dirty="0" smtClean="0">
                <a:sym typeface="Symbol"/>
              </a:rPr>
              <a:t>  </a:t>
            </a:r>
            <a:r>
              <a:rPr lang="en-US" sz="2400" dirty="0" smtClean="0"/>
              <a:t>Graph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Inductive Reasoning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SOLUTION OF AN EQUATION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containing two variables,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, is any ordered pair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𝒚</m:t>
                        </m:r>
                      </m:e>
                    </m:d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 that makes the equation true.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ORDERED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PAIR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– is a set of numbers or coordinates written in the form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𝒚</m:t>
                        </m:r>
                      </m:e>
                    </m:d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 It can be used to show the position on a graph, where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(horizontal) value is first, and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(vertical) value is second.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90000"/>
                  </a:lnSpc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b="1" dirty="0">
                    <a:effectLst/>
                  </a:rPr>
                  <a:t>: Tell whether the given order pair is a solution of each equation.</a:t>
                </a:r>
                <a:endParaRPr lang="en-US" sz="2400" dirty="0">
                  <a:effectLst/>
                </a:endParaRPr>
              </a:p>
              <a:p>
                <a:pPr marL="0" lvl="0" indent="0">
                  <a:lnSpc>
                    <a:spcPct val="90000"/>
                  </a:lnSpc>
                  <a:buNone/>
                </a:pPr>
                <a:r>
                  <a:rPr lang="en-US" sz="2400" dirty="0" smtClean="0">
                    <a:effectLst/>
                  </a:rPr>
                  <a:t>A. 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𝟑𝟎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?		</a:t>
                </a:r>
                <a:endParaRPr lang="en-US" sz="2400" dirty="0">
                  <a:effectLst/>
                </a:endParaRPr>
              </a:p>
              <a:p>
                <a:pPr marL="0" indent="0" algn="ctr">
                  <a:lnSpc>
                    <a:spcPct val="90000"/>
                  </a:lnSpc>
                  <a:buNone/>
                </a:pPr>
                <a:r>
                  <a:rPr lang="en-US" sz="2400" dirty="0">
                    <a:effectLst/>
                  </a:rPr>
                  <a:t> </a:t>
                </a:r>
                <a:endParaRPr lang="en-US" sz="2400" dirty="0" smtClean="0">
                  <a:effectLst/>
                </a:endParaRPr>
              </a:p>
              <a:p>
                <a:pPr marL="0" indent="0" algn="ctr">
                  <a:lnSpc>
                    <a:spcPct val="90000"/>
                  </a:lnSpc>
                  <a:buNone/>
                </a:pPr>
                <a:endParaRPr lang="en-US" sz="2400" dirty="0">
                  <a:effectLst/>
                </a:endParaRPr>
              </a:p>
              <a:p>
                <a:pPr marL="0" lvl="0" indent="0">
                  <a:lnSpc>
                    <a:spcPct val="90000"/>
                  </a:lnSpc>
                  <a:buNone/>
                </a:pPr>
                <a:r>
                  <a:rPr lang="en-US" sz="2400" dirty="0" smtClean="0">
                    <a:effectLst/>
                  </a:rPr>
                  <a:t>B. 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𝟏𝟐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?</a:t>
                </a:r>
                <a:endParaRPr lang="en-US" sz="2400" dirty="0">
                  <a:effectLst/>
                </a:endParaRPr>
              </a:p>
              <a:p>
                <a:pPr marL="0" indent="0">
                  <a:lnSpc>
                    <a:spcPct val="90000"/>
                  </a:lnSpc>
                  <a:buNone/>
                </a:pPr>
                <a:endParaRPr lang="en-US" sz="2400" dirty="0" smtClean="0">
                  <a:effectLst/>
                </a:endParaRPr>
              </a:p>
              <a:p>
                <a:pPr marL="0" indent="0">
                  <a:lnSpc>
                    <a:spcPct val="90000"/>
                  </a:lnSpc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457200" lvl="0" indent="-457200">
                  <a:lnSpc>
                    <a:spcPct val="90000"/>
                  </a:lnSpc>
                  <a:buAutoNum type="alphaUcPeriod" startAt="3"/>
                </a:pPr>
                <a:r>
                  <a:rPr lang="en-US" sz="2400" dirty="0" smtClean="0">
                    <a:effectLst/>
                  </a:rPr>
                  <a:t>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𝟕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𝟓𝟎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 smtClean="0"/>
                  <a:t>?</a:t>
                </a:r>
              </a:p>
              <a:p>
                <a:pPr marL="0" lvl="0" indent="0">
                  <a:lnSpc>
                    <a:spcPct val="90000"/>
                  </a:lnSpc>
                  <a:buNone/>
                </a:pPr>
                <a:endParaRPr lang="en-US" sz="2400" dirty="0">
                  <a:effectLst/>
                </a:endParaRPr>
              </a:p>
              <a:p>
                <a:pPr marL="0" lvl="0" indent="0">
                  <a:lnSpc>
                    <a:spcPct val="90000"/>
                  </a:lnSpc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2074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705600" y="426339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14400" y="4263390"/>
            <a:ext cx="521208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781800" y="304419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044190"/>
            <a:ext cx="521208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781800" y="188595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90600" y="1885950"/>
            <a:ext cx="521208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b="1" dirty="0">
                    <a:effectLst/>
                  </a:rPr>
                  <a:t>: Tell whether the given order pair is a solution of each equation.</a:t>
                </a:r>
                <a:endParaRPr lang="en-US" sz="2400" dirty="0">
                  <a:effectLst/>
                </a:endParaRPr>
              </a:p>
              <a:p>
                <a:pPr marL="0" lvl="0" indent="0">
                  <a:buNone/>
                </a:pPr>
                <a:r>
                  <a:rPr lang="en-US" sz="2400" dirty="0" smtClean="0">
                    <a:effectLst/>
                  </a:rPr>
                  <a:t>A. 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𝟑𝟎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?		</a:t>
                </a:r>
                <a:endParaRPr lang="en-US" sz="2400" dirty="0">
                  <a:effectLst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𝟑𝟎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en-US" sz="2400" b="0" i="0" smtClean="0">
                        <a:latin typeface="Cambria Math"/>
                      </a:rPr>
                      <m:t>     →     </m:t>
                    </m:r>
                    <m:r>
                      <a:rPr lang="en-US" sz="2400" b="1" i="1">
                        <a:latin typeface="Cambria Math"/>
                      </a:rPr>
                      <m:t>𝟑𝟎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𝟏𝟓</m:t>
                    </m:r>
                    <m:r>
                      <a:rPr lang="en-US" sz="2400">
                        <a:latin typeface="Cambria Math"/>
                      </a:rPr>
                      <m:t> </m:t>
                    </m:r>
                    <m:r>
                      <a:rPr lang="en-US" sz="2400" b="0" i="0" smtClean="0">
                        <a:latin typeface="Cambria Math"/>
                      </a:rPr>
                      <m:t>  </m:t>
                    </m:r>
                    <m:r>
                      <a:rPr lang="en-US" sz="2400">
                        <a:latin typeface="Cambria Math"/>
                      </a:rPr>
                      <m:t>→ </m:t>
                    </m:r>
                    <m:r>
                      <a:rPr lang="en-US" sz="2400" b="1" i="1" smtClean="0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𝟏𝟔</m:t>
                    </m:r>
                    <m:r>
                      <a:rPr lang="en-US" sz="2400" b="1" i="1">
                        <a:latin typeface="Cambria Math"/>
                      </a:rPr>
                      <m:t>≠</m:t>
                    </m:r>
                    <m:r>
                      <a:rPr lang="en-US" sz="2400" b="1" i="1" smtClean="0">
                        <a:latin typeface="Cambria Math"/>
                      </a:rPr>
                      <m:t>𝟏𝟓</m:t>
                    </m:r>
                  </m:oMath>
                </a14:m>
                <a:r>
                  <a:rPr lang="en-US" sz="2400" dirty="0">
                    <a:effectLst/>
                  </a:rPr>
                  <a:t> </a:t>
                </a:r>
                <a:endParaRPr lang="en-US" sz="2400" dirty="0" smtClean="0">
                  <a:effectLst/>
                </a:endParaRPr>
              </a:p>
              <a:p>
                <a:pPr marL="0" indent="0" algn="ctr">
                  <a:buNone/>
                </a:pPr>
                <a:endParaRPr lang="en-US" sz="2400" dirty="0">
                  <a:effectLst/>
                </a:endParaRPr>
              </a:p>
              <a:p>
                <a:pPr marL="0" lvl="0" indent="0">
                  <a:buNone/>
                </a:pPr>
                <a:r>
                  <a:rPr lang="en-US" sz="2400" dirty="0" smtClean="0">
                    <a:effectLst/>
                  </a:rPr>
                  <a:t>B. 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𝟏𝟐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?</a:t>
                </a:r>
                <a:endParaRPr lang="en-US" sz="2400" dirty="0">
                  <a:effectLst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𝟏𝟐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𝟏𝟎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d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→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𝟒𝟖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→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lvl="0" indent="0">
                  <a:buNone/>
                </a:pPr>
                <a:r>
                  <a:rPr lang="en-US" sz="2400" dirty="0" smtClean="0">
                    <a:effectLst/>
                  </a:rPr>
                  <a:t>C. 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𝟕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𝟓𝟎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?</a:t>
                </a:r>
                <a:endParaRPr lang="en-US" sz="2400" dirty="0">
                  <a:effectLst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𝟖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𝟕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→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𝟓𝟔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→</m:t>
                      </m:r>
                      <m:r>
                        <a:rPr lang="en-US" sz="2400" b="0" i="0" smtClean="0">
                          <a:latin typeface="Cambria Math"/>
                        </a:rPr>
                        <m:t>  </m:t>
                      </m:r>
                      <m:r>
                        <a:rPr lang="en-US" sz="2400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2074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08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There are various ways to show the relationship between two variables:</a:t>
            </a:r>
          </a:p>
          <a:p>
            <a:pPr marL="0" lvl="0" indent="0">
              <a:buNone/>
            </a:pPr>
            <a:r>
              <a:rPr lang="en-US" sz="2400" dirty="0" smtClean="0"/>
              <a:t>A.  Create </a:t>
            </a:r>
            <a:r>
              <a:rPr lang="en-US" sz="2400" dirty="0"/>
              <a:t>a </a:t>
            </a:r>
            <a:r>
              <a:rPr lang="en-US" sz="2400" b="1" dirty="0"/>
              <a:t>TABLE</a:t>
            </a:r>
            <a:r>
              <a:rPr lang="en-US" sz="2400" dirty="0"/>
              <a:t> to show the corresponding values of x and y, </a:t>
            </a:r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US" sz="2400" dirty="0"/>
          </a:p>
          <a:p>
            <a:pPr marL="400050" lvl="1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Example</a:t>
            </a:r>
            <a:r>
              <a:rPr lang="en-US" sz="2400" dirty="0" smtClean="0"/>
              <a:t>:  </a:t>
            </a:r>
            <a:r>
              <a:rPr lang="en-US" sz="2400" dirty="0"/>
              <a:t>John is three years younger than his brother Matthew. Construct a table that represents their age.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9715240"/>
                  </p:ext>
                </p:extLst>
              </p:nvPr>
            </p:nvGraphicFramePr>
            <p:xfrm>
              <a:off x="3657600" y="3333750"/>
              <a:ext cx="1975929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1061529"/>
                  </a:tblGrid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John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Matthew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CC"/>
                        </a:solid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9715240"/>
                  </p:ext>
                </p:extLst>
              </p:nvPr>
            </p:nvGraphicFramePr>
            <p:xfrm>
              <a:off x="3657600" y="3333750"/>
              <a:ext cx="1975929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1061529"/>
                  </a:tblGrid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John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Matthew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28889" r="-116667" b="-30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207" t="-128889" r="-575" b="-306667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28889" r="-116667" b="-20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207" t="-228889" r="-575" b="-206667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28889" r="-116667" b="-10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207" t="-328889" r="-575" b="-106667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28889" r="-116667" b="-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207" t="-428889" r="-575" b="-6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32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81400" y="4019550"/>
            <a:ext cx="18288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 algn="just">
                  <a:spcBef>
                    <a:spcPts val="0"/>
                  </a:spcBef>
                  <a:buNone/>
                </a:pPr>
                <a:r>
                  <a:rPr lang="en-US" sz="2400" dirty="0" smtClean="0">
                    <a:ea typeface="Calibri"/>
                    <a:cs typeface="Times New Roman"/>
                  </a:rPr>
                  <a:t>B.   Write </a:t>
                </a:r>
                <a:r>
                  <a:rPr lang="en-US" sz="2400" dirty="0">
                    <a:ea typeface="Calibri"/>
                    <a:cs typeface="Times New Roman"/>
                  </a:rPr>
                  <a:t>an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EQUATION</a:t>
                </a:r>
                <a:r>
                  <a:rPr lang="en-US" sz="2400" dirty="0">
                    <a:ea typeface="Calibri"/>
                    <a:cs typeface="Times New Roman"/>
                  </a:rPr>
                  <a:t>, or.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400050" lvl="1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Example</a:t>
                </a:r>
                <a:r>
                  <a:rPr lang="en-US" sz="2400" b="1" dirty="0" smtClean="0">
                    <a:ea typeface="Calibri"/>
                    <a:cs typeface="Times New Roman"/>
                  </a:rPr>
                  <a:t>:  </a:t>
                </a:r>
                <a:r>
                  <a:rPr lang="en-US" sz="2400" dirty="0">
                    <a:ea typeface="Calibri"/>
                    <a:cs typeface="Times New Roman"/>
                  </a:rPr>
                  <a:t>John is three years younger than his brother Matthew. Write an equation that represents their age.</a:t>
                </a:r>
              </a:p>
              <a:p>
                <a:pPr marL="800100" lvl="2" indent="0">
                  <a:buNone/>
                </a:pPr>
                <a:endParaRPr lang="en-US" dirty="0" smtClean="0"/>
              </a:p>
              <a:p>
                <a:pPr marL="800100" lvl="2" indent="0">
                  <a:buNone/>
                </a:pPr>
                <a:r>
                  <a:rPr lang="en-US" dirty="0" smtClean="0"/>
                  <a:t>Let :	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𝑱</m:t>
                    </m:r>
                  </m:oMath>
                </a14:m>
                <a:r>
                  <a:rPr lang="en-US" dirty="0"/>
                  <a:t>=John’s age	</a:t>
                </a:r>
                <a:endParaRPr lang="en-US" dirty="0" smtClean="0"/>
              </a:p>
              <a:p>
                <a:pPr marL="800100" lvl="2" indent="0">
                  <a:buNone/>
                </a:pPr>
                <a:r>
                  <a:rPr lang="en-US" b="1" dirty="0"/>
                  <a:t>	</a:t>
                </a:r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𝑴</m:t>
                    </m:r>
                  </m:oMath>
                </a14:m>
                <a:r>
                  <a:rPr lang="en-US" dirty="0"/>
                  <a:t>=Matthew’s age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𝑱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𝟑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 algn="just">
                  <a:spcBef>
                    <a:spcPts val="0"/>
                  </a:spcBef>
                  <a:buNone/>
                </a:pPr>
                <a:r>
                  <a:rPr lang="en-US" sz="2400" dirty="0" smtClean="0">
                    <a:ea typeface="Calibri"/>
                    <a:cs typeface="Times New Roman"/>
                  </a:rPr>
                  <a:t>C.  Draw </a:t>
                </a:r>
                <a:r>
                  <a:rPr lang="en-US" sz="2400" dirty="0">
                    <a:ea typeface="Calibri"/>
                    <a:cs typeface="Times New Roman"/>
                  </a:rPr>
                  <a:t>a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GRAPH</a:t>
                </a:r>
                <a:r>
                  <a:rPr lang="en-US" sz="2400" dirty="0">
                    <a:ea typeface="Calibri"/>
                    <a:cs typeface="Times New Roman"/>
                  </a:rPr>
                  <a:t>.</a:t>
                </a:r>
              </a:p>
              <a:p>
                <a:pPr marL="514350" lvl="1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COORDINATE SYSTEM </a:t>
                </a:r>
                <a:r>
                  <a:rPr lang="en-US" sz="2400" dirty="0">
                    <a:ea typeface="Calibri"/>
                    <a:cs typeface="Times New Roman"/>
                  </a:rPr>
                  <a:t>is a two-dimensional number line. This is a typical coordinate system: The horizontal axis is called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axis and the vertical axis is called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en-US" sz="2400" dirty="0" smtClean="0">
                    <a:ea typeface="Calibri"/>
                    <a:cs typeface="Times New Roman"/>
                  </a:rPr>
                  <a:t>axis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3202810" y="2340638"/>
            <a:ext cx="3807590" cy="2418168"/>
            <a:chOff x="1351912" y="620293"/>
            <a:chExt cx="3311120" cy="2103120"/>
          </a:xfrm>
          <a:noFill/>
        </p:grpSpPr>
        <p:grpSp>
          <p:nvGrpSpPr>
            <p:cNvPr id="9" name="Group 8"/>
            <p:cNvGrpSpPr/>
            <p:nvPr/>
          </p:nvGrpSpPr>
          <p:grpSpPr>
            <a:xfrm>
              <a:off x="1351912" y="894613"/>
              <a:ext cx="2514600" cy="1828800"/>
              <a:chOff x="107610" y="115006"/>
              <a:chExt cx="2514600" cy="1828800"/>
            </a:xfrm>
            <a:grpFill/>
          </p:grpSpPr>
          <p:grpSp>
            <p:nvGrpSpPr>
              <p:cNvPr id="12" name="Group 11"/>
              <p:cNvGrpSpPr/>
              <p:nvPr/>
            </p:nvGrpSpPr>
            <p:grpSpPr>
              <a:xfrm>
                <a:off x="339401" y="209170"/>
                <a:ext cx="2058650" cy="1610193"/>
                <a:chOff x="339401" y="209170"/>
                <a:chExt cx="2058650" cy="1610193"/>
              </a:xfrm>
              <a:grpFill/>
            </p:grpSpPr>
            <p:cxnSp>
              <p:nvCxnSpPr>
                <p:cNvPr id="28" name="Straight Arrow Connector 27"/>
                <p:cNvCxnSpPr/>
                <p:nvPr/>
              </p:nvCxnSpPr>
              <p:spPr>
                <a:xfrm rot="5400000">
                  <a:off x="113924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Arrow Connector 28"/>
                <p:cNvCxnSpPr/>
                <p:nvPr/>
              </p:nvCxnSpPr>
              <p:spPr>
                <a:xfrm rot="5400000">
                  <a:off x="228849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Arrow Connector 29"/>
                <p:cNvCxnSpPr/>
                <p:nvPr/>
              </p:nvCxnSpPr>
              <p:spPr>
                <a:xfrm rot="5400000">
                  <a:off x="343774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Arrow Connector 30"/>
                <p:cNvCxnSpPr/>
                <p:nvPr/>
              </p:nvCxnSpPr>
              <p:spPr>
                <a:xfrm rot="5400000">
                  <a:off x="453701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Arrow Connector 31"/>
                <p:cNvCxnSpPr/>
                <p:nvPr/>
              </p:nvCxnSpPr>
              <p:spPr>
                <a:xfrm rot="5400000">
                  <a:off x="683551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Arrow Connector 32"/>
                <p:cNvCxnSpPr/>
                <p:nvPr/>
              </p:nvCxnSpPr>
              <p:spPr>
                <a:xfrm rot="5400000">
                  <a:off x="913400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/>
                <p:cNvCxnSpPr/>
                <p:nvPr/>
              </p:nvCxnSpPr>
              <p:spPr>
                <a:xfrm rot="5400000">
                  <a:off x="798475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Arrow Connector 34"/>
                <p:cNvCxnSpPr/>
                <p:nvPr/>
              </p:nvCxnSpPr>
              <p:spPr>
                <a:xfrm rot="5400000">
                  <a:off x="-460699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Arrow Connector 35"/>
                <p:cNvCxnSpPr/>
                <p:nvPr/>
              </p:nvCxnSpPr>
              <p:spPr>
                <a:xfrm rot="5400000">
                  <a:off x="-345774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Arrow Connector 36"/>
                <p:cNvCxnSpPr/>
                <p:nvPr/>
              </p:nvCxnSpPr>
              <p:spPr>
                <a:xfrm rot="5400000">
                  <a:off x="-230849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/>
                <p:cNvCxnSpPr/>
                <p:nvPr/>
              </p:nvCxnSpPr>
              <p:spPr>
                <a:xfrm rot="5400000">
                  <a:off x="-1000" y="1009270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/>
                <p:cNvCxnSpPr/>
                <p:nvPr/>
              </p:nvCxnSpPr>
              <p:spPr>
                <a:xfrm rot="5400000">
                  <a:off x="-115925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/>
                <p:cNvCxnSpPr/>
                <p:nvPr/>
              </p:nvCxnSpPr>
              <p:spPr>
                <a:xfrm rot="5400000">
                  <a:off x="1028324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/>
                <p:cNvCxnSpPr/>
                <p:nvPr/>
              </p:nvCxnSpPr>
              <p:spPr>
                <a:xfrm rot="5400000">
                  <a:off x="1138252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/>
                <p:nvPr/>
              </p:nvCxnSpPr>
              <p:spPr>
                <a:xfrm rot="5400000">
                  <a:off x="1253177" y="1019263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Arrow Connector 42"/>
                <p:cNvCxnSpPr/>
                <p:nvPr/>
              </p:nvCxnSpPr>
              <p:spPr>
                <a:xfrm rot="5400000">
                  <a:off x="1368101" y="1019263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rot="5400000">
                  <a:off x="1483026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rot="5400000">
                  <a:off x="1597951" y="1014266"/>
                  <a:ext cx="16002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225085" y="339777"/>
                <a:ext cx="2295994" cy="1374098"/>
                <a:chOff x="225085" y="339777"/>
                <a:chExt cx="2295994" cy="1374098"/>
              </a:xfrm>
              <a:grpFill/>
            </p:grpSpPr>
            <p:cxnSp>
              <p:nvCxnSpPr>
                <p:cNvPr id="16" name="Straight Arrow Connector 15"/>
                <p:cNvCxnSpPr/>
                <p:nvPr/>
              </p:nvCxnSpPr>
              <p:spPr>
                <a:xfrm>
                  <a:off x="225085" y="339777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>
                  <a:off x="225085" y="454701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Arrow Connector 17"/>
                <p:cNvCxnSpPr/>
                <p:nvPr/>
              </p:nvCxnSpPr>
              <p:spPr>
                <a:xfrm>
                  <a:off x="230082" y="569626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230082" y="679554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Arrow Connector 19"/>
                <p:cNvCxnSpPr/>
                <p:nvPr/>
              </p:nvCxnSpPr>
              <p:spPr>
                <a:xfrm>
                  <a:off x="230082" y="799475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/>
                <p:nvPr/>
              </p:nvCxnSpPr>
              <p:spPr>
                <a:xfrm>
                  <a:off x="230082" y="909403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Arrow Connector 21"/>
                <p:cNvCxnSpPr/>
                <p:nvPr/>
              </p:nvCxnSpPr>
              <p:spPr>
                <a:xfrm>
                  <a:off x="230082" y="1139252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/>
                <p:cNvCxnSpPr/>
                <p:nvPr/>
              </p:nvCxnSpPr>
              <p:spPr>
                <a:xfrm>
                  <a:off x="230082" y="1259174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Arrow Connector 23"/>
                <p:cNvCxnSpPr/>
                <p:nvPr/>
              </p:nvCxnSpPr>
              <p:spPr>
                <a:xfrm>
                  <a:off x="225085" y="1374098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230082" y="1489023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235079" y="1603947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235079" y="1713875"/>
                  <a:ext cx="2286000" cy="0"/>
                </a:xfrm>
                <a:prstGeom prst="straightConnector1">
                  <a:avLst/>
                </a:prstGeom>
                <a:grpFill/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" name="Straight Arrow Connector 13"/>
              <p:cNvCxnSpPr/>
              <p:nvPr/>
            </p:nvCxnSpPr>
            <p:spPr>
              <a:xfrm>
                <a:off x="107610" y="1029324"/>
                <a:ext cx="2514600" cy="0"/>
              </a:xfrm>
              <a:prstGeom prst="straightConnector1">
                <a:avLst/>
              </a:prstGeom>
              <a:grpFill/>
              <a:ln w="952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flipH="1">
                <a:off x="1372829" y="115006"/>
                <a:ext cx="1270" cy="1828800"/>
              </a:xfrm>
              <a:prstGeom prst="straightConnector1">
                <a:avLst/>
              </a:prstGeom>
              <a:grpFill/>
              <a:ln w="952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90"/>
                <p:cNvSpPr txBox="1"/>
                <p:nvPr/>
              </p:nvSpPr>
              <p:spPr>
                <a:xfrm>
                  <a:off x="3813433" y="1679013"/>
                  <a:ext cx="849599" cy="274320"/>
                </a:xfrm>
                <a:prstGeom prst="rect">
                  <a:avLst/>
                </a:prstGeom>
                <a:grp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 xmlns:m="http://schemas.openxmlformats.org/officeDocument/2006/math">
                      <m:r>
                        <a:rPr lang="en-US" sz="2000" b="1" i="1">
                          <a:effectLst/>
                          <a:latin typeface="Cambria Math"/>
                          <a:ea typeface="Times New Roman"/>
                        </a:rPr>
                        <m:t>𝒙</m:t>
                      </m:r>
                      <m:r>
                        <a:rPr lang="en-US" sz="2000" b="1" i="1">
                          <a:effectLst/>
                          <a:latin typeface="Cambria Math"/>
                          <a:ea typeface="Times New Roman"/>
                        </a:rPr>
                        <m:t>−</m:t>
                      </m:r>
                    </m:oMath>
                  </a14:m>
                  <a:r>
                    <a:rPr lang="en-US" sz="2000" dirty="0">
                      <a:effectLst/>
                      <a:latin typeface="Times New Roman"/>
                      <a:ea typeface="Times New Roman"/>
                    </a:rPr>
                    <a:t>axis</a:t>
                  </a:r>
                </a:p>
              </p:txBody>
            </p:sp>
          </mc:Choice>
          <mc:Fallback xmlns="">
            <p:sp>
              <p:nvSpPr>
                <p:cNvPr id="10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3433" y="1679013"/>
                  <a:ext cx="849599" cy="2743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25490" r="-6875" b="-47059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 Box 90"/>
                <p:cNvSpPr txBox="1"/>
                <p:nvPr/>
              </p:nvSpPr>
              <p:spPr>
                <a:xfrm>
                  <a:off x="2252695" y="620293"/>
                  <a:ext cx="820030" cy="274320"/>
                </a:xfrm>
                <a:prstGeom prst="rect">
                  <a:avLst/>
                </a:prstGeom>
                <a:grp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 xmlns:m="http://schemas.openxmlformats.org/officeDocument/2006/math">
                      <m:r>
                        <a:rPr lang="en-US" sz="2000" b="1" i="1">
                          <a:effectLst/>
                          <a:latin typeface="Cambria Math"/>
                          <a:ea typeface="Times New Roman"/>
                        </a:rPr>
                        <m:t>𝒚</m:t>
                      </m:r>
                      <m:r>
                        <a:rPr lang="en-US" sz="2000" b="1" i="1">
                          <a:effectLst/>
                          <a:latin typeface="Cambria Math"/>
                          <a:ea typeface="Times New Roman"/>
                        </a:rPr>
                        <m:t>−</m:t>
                      </m:r>
                    </m:oMath>
                  </a14:m>
                  <a:r>
                    <a:rPr lang="en-US" sz="2000" dirty="0">
                      <a:effectLst/>
                      <a:latin typeface="Times New Roman"/>
                      <a:ea typeface="Times New Roman"/>
                    </a:rPr>
                    <a:t>axis</a:t>
                  </a:r>
                </a:p>
              </p:txBody>
            </p:sp>
          </mc:Choice>
          <mc:Fallback xmlns="">
            <p:sp>
              <p:nvSpPr>
                <p:cNvPr id="11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52695" y="620293"/>
                  <a:ext cx="820030" cy="27432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3226" t="-25000" r="-9677" b="-4423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06219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en-US" sz="2400" dirty="0" smtClean="0">
                <a:ea typeface="Calibri"/>
                <a:cs typeface="Times New Roman"/>
              </a:rPr>
              <a:t>C.  Draw </a:t>
            </a:r>
            <a:r>
              <a:rPr lang="en-US" sz="2400" dirty="0">
                <a:ea typeface="Calibri"/>
                <a:cs typeface="Times New Roman"/>
              </a:rPr>
              <a:t>a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GRAPH</a:t>
            </a:r>
            <a:r>
              <a:rPr lang="en-US" sz="2400" dirty="0">
                <a:ea typeface="Calibri"/>
                <a:cs typeface="Times New Roman"/>
              </a:rPr>
              <a:t>.</a:t>
            </a:r>
          </a:p>
          <a:p>
            <a:pPr marL="400050" lvl="1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Example</a:t>
            </a:r>
            <a:r>
              <a:rPr lang="en-US" sz="2400" b="1" dirty="0" smtClean="0">
                <a:ea typeface="Calibri"/>
                <a:cs typeface="Times New Roman"/>
              </a:rPr>
              <a:t>:  </a:t>
            </a:r>
            <a:r>
              <a:rPr lang="en-US" sz="2400" dirty="0">
                <a:ea typeface="Calibri"/>
                <a:cs typeface="Times New Roman"/>
              </a:rPr>
              <a:t>John is three years younger than his brother Matthew. </a:t>
            </a:r>
            <a:r>
              <a:rPr lang="en-US" sz="2400" dirty="0"/>
              <a:t>Draw a graph that represents their age</a:t>
            </a:r>
            <a:r>
              <a:rPr lang="en-US" sz="2400" dirty="0" smtClean="0"/>
              <a:t>.</a:t>
            </a: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125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PATTERNS, EQUATIONS, AND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pSp>
        <p:nvGrpSpPr>
          <p:cNvPr id="329" name="Group 328"/>
          <p:cNvGrpSpPr/>
          <p:nvPr/>
        </p:nvGrpSpPr>
        <p:grpSpPr>
          <a:xfrm>
            <a:off x="2483319" y="1962150"/>
            <a:ext cx="4374681" cy="2853653"/>
            <a:chOff x="1715635" y="244093"/>
            <a:chExt cx="3523745" cy="2299263"/>
          </a:xfrm>
        </p:grpSpPr>
        <p:grpSp>
          <p:nvGrpSpPr>
            <p:cNvPr id="330" name="Group 329"/>
            <p:cNvGrpSpPr>
              <a:grpSpLocks noChangeAspect="1"/>
            </p:cNvGrpSpPr>
            <p:nvPr/>
          </p:nvGrpSpPr>
          <p:grpSpPr>
            <a:xfrm>
              <a:off x="2152190" y="466716"/>
              <a:ext cx="2194560" cy="2057402"/>
              <a:chOff x="2817970" y="516685"/>
              <a:chExt cx="1463040" cy="1371601"/>
            </a:xfrm>
          </p:grpSpPr>
          <p:cxnSp>
            <p:nvCxnSpPr>
              <p:cNvPr id="355" name="Straight Arrow Connector 354"/>
              <p:cNvCxnSpPr/>
              <p:nvPr/>
            </p:nvCxnSpPr>
            <p:spPr>
              <a:xfrm rot="5400000">
                <a:off x="247130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Arrow Connector 355"/>
              <p:cNvCxnSpPr/>
              <p:nvPr/>
            </p:nvCxnSpPr>
            <p:spPr>
              <a:xfrm rot="5400000">
                <a:off x="258121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Arrow Connector 356"/>
              <p:cNvCxnSpPr/>
              <p:nvPr/>
            </p:nvCxnSpPr>
            <p:spPr>
              <a:xfrm rot="5400000">
                <a:off x="2811028" y="119595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Arrow Connector 357"/>
              <p:cNvCxnSpPr/>
              <p:nvPr/>
            </p:nvCxnSpPr>
            <p:spPr>
              <a:xfrm rot="5400000">
                <a:off x="3040841" y="119595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Arrow Connector 358"/>
              <p:cNvCxnSpPr/>
              <p:nvPr/>
            </p:nvCxnSpPr>
            <p:spPr>
              <a:xfrm rot="5400000">
                <a:off x="292593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Arrow Connector 359"/>
              <p:cNvCxnSpPr/>
              <p:nvPr/>
            </p:nvCxnSpPr>
            <p:spPr>
              <a:xfrm rot="5400000">
                <a:off x="3155747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Arrow Connector 360"/>
              <p:cNvCxnSpPr/>
              <p:nvPr/>
            </p:nvCxnSpPr>
            <p:spPr>
              <a:xfrm rot="5400000">
                <a:off x="3265657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Arrow Connector 361"/>
              <p:cNvCxnSpPr/>
              <p:nvPr/>
            </p:nvCxnSpPr>
            <p:spPr>
              <a:xfrm rot="5400000">
                <a:off x="3380564" y="120594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Arrow Connector 362"/>
              <p:cNvCxnSpPr/>
              <p:nvPr/>
            </p:nvCxnSpPr>
            <p:spPr>
              <a:xfrm rot="5400000">
                <a:off x="2695994" y="120095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Arrow Connector 363"/>
              <p:cNvCxnSpPr/>
              <p:nvPr/>
            </p:nvCxnSpPr>
            <p:spPr>
              <a:xfrm>
                <a:off x="2932614" y="1418915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Arrow Connector 364"/>
              <p:cNvCxnSpPr/>
              <p:nvPr/>
            </p:nvCxnSpPr>
            <p:spPr>
              <a:xfrm>
                <a:off x="2927618" y="734353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Arrow Connector 365"/>
              <p:cNvCxnSpPr/>
              <p:nvPr/>
            </p:nvCxnSpPr>
            <p:spPr>
              <a:xfrm>
                <a:off x="2927618" y="84926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Arrow Connector 366"/>
              <p:cNvCxnSpPr/>
              <p:nvPr/>
            </p:nvCxnSpPr>
            <p:spPr>
              <a:xfrm>
                <a:off x="2932614" y="964180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Arrow Connector 367"/>
              <p:cNvCxnSpPr/>
              <p:nvPr/>
            </p:nvCxnSpPr>
            <p:spPr>
              <a:xfrm>
                <a:off x="2932614" y="1074097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Arrow Connector 368"/>
              <p:cNvCxnSpPr/>
              <p:nvPr/>
            </p:nvCxnSpPr>
            <p:spPr>
              <a:xfrm>
                <a:off x="2932614" y="1194006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Arrow Connector 369"/>
              <p:cNvCxnSpPr/>
              <p:nvPr/>
            </p:nvCxnSpPr>
            <p:spPr>
              <a:xfrm>
                <a:off x="2932614" y="1303924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Arrow Connector 370"/>
              <p:cNvCxnSpPr/>
              <p:nvPr/>
            </p:nvCxnSpPr>
            <p:spPr>
              <a:xfrm>
                <a:off x="2932614" y="1533751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Arrow Connector 371"/>
              <p:cNvCxnSpPr/>
              <p:nvPr/>
            </p:nvCxnSpPr>
            <p:spPr>
              <a:xfrm>
                <a:off x="2932614" y="1653661"/>
                <a:ext cx="1143000" cy="0"/>
              </a:xfrm>
              <a:prstGeom prst="straightConnector1">
                <a:avLst/>
              </a:prstGeom>
              <a:ln w="6350">
                <a:solidFill>
                  <a:schemeClr val="tx1">
                    <a:lumMod val="50000"/>
                    <a:lumOff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Arrow Connector 372"/>
              <p:cNvCxnSpPr/>
              <p:nvPr/>
            </p:nvCxnSpPr>
            <p:spPr>
              <a:xfrm flipH="1">
                <a:off x="2817970" y="1773575"/>
                <a:ext cx="146304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Arrow Connector 373"/>
              <p:cNvCxnSpPr/>
              <p:nvPr/>
            </p:nvCxnSpPr>
            <p:spPr>
              <a:xfrm flipH="1">
                <a:off x="2929037" y="516685"/>
                <a:ext cx="1270" cy="137160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1" name="Text Box 90"/>
            <p:cNvSpPr txBox="1"/>
            <p:nvPr/>
          </p:nvSpPr>
          <p:spPr>
            <a:xfrm>
              <a:off x="4432298" y="2223866"/>
              <a:ext cx="807082" cy="27429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 smtClean="0">
                  <a:effectLst/>
                  <a:ea typeface="Times New Roman"/>
                  <a:cs typeface="Times New Roman"/>
                </a:rPr>
                <a:t>John’s </a:t>
              </a:r>
              <a:r>
                <a:rPr lang="en-US" sz="1600" b="1" dirty="0">
                  <a:effectLst/>
                  <a:ea typeface="Times New Roman"/>
                  <a:cs typeface="Times New Roman"/>
                </a:rPr>
                <a:t>age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2" name="Text Box 90"/>
            <p:cNvSpPr txBox="1"/>
            <p:nvPr/>
          </p:nvSpPr>
          <p:spPr>
            <a:xfrm>
              <a:off x="1715635" y="244093"/>
              <a:ext cx="1019173" cy="2742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 smtClean="0">
                  <a:effectLst/>
                  <a:ea typeface="Times New Roman"/>
                  <a:cs typeface="Times New Roman"/>
                </a:rPr>
                <a:t>Matthew's </a:t>
              </a:r>
              <a:r>
                <a:rPr lang="en-US" sz="1600" b="1" dirty="0">
                  <a:effectLst/>
                  <a:ea typeface="Times New Roman"/>
                  <a:cs typeface="Times New Roman"/>
                </a:rPr>
                <a:t>age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3" name="Oval 332"/>
            <p:cNvSpPr/>
            <p:nvPr/>
          </p:nvSpPr>
          <p:spPr>
            <a:xfrm>
              <a:off x="2465255" y="1622914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334" name="Oval 333"/>
            <p:cNvSpPr/>
            <p:nvPr/>
          </p:nvSpPr>
          <p:spPr>
            <a:xfrm>
              <a:off x="2626598" y="1458728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335" name="Oval 334"/>
            <p:cNvSpPr/>
            <p:nvPr/>
          </p:nvSpPr>
          <p:spPr>
            <a:xfrm>
              <a:off x="2977850" y="1103642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p:sp>
          <p:nvSpPr>
            <p:cNvPr id="336" name="Oval 335"/>
            <p:cNvSpPr/>
            <p:nvPr/>
          </p:nvSpPr>
          <p:spPr>
            <a:xfrm>
              <a:off x="2801794" y="1279251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7" name="Text Box 90"/>
                <p:cNvSpPr txBox="1"/>
                <p:nvPr/>
              </p:nvSpPr>
              <p:spPr>
                <a:xfrm>
                  <a:off x="2128721" y="89452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𝟖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37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8721" y="894528"/>
                  <a:ext cx="182880" cy="18288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8" name="Text Box 90"/>
                <p:cNvSpPr txBox="1"/>
                <p:nvPr/>
              </p:nvSpPr>
              <p:spPr>
                <a:xfrm>
                  <a:off x="2131220" y="106691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𝟕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38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1220" y="1066915"/>
                  <a:ext cx="182880" cy="18288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9" name="Text Box 90"/>
                <p:cNvSpPr txBox="1"/>
                <p:nvPr/>
              </p:nvSpPr>
              <p:spPr>
                <a:xfrm>
                  <a:off x="2128721" y="123430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39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8721" y="1234305"/>
                  <a:ext cx="182880" cy="18288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0" name="Text Box 90"/>
                <p:cNvSpPr txBox="1"/>
                <p:nvPr/>
              </p:nvSpPr>
              <p:spPr>
                <a:xfrm>
                  <a:off x="2135911" y="1414725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0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1414725"/>
                  <a:ext cx="182880" cy="18288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540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1" name="Text Box 90"/>
                <p:cNvSpPr txBox="1"/>
                <p:nvPr/>
              </p:nvSpPr>
              <p:spPr>
                <a:xfrm>
                  <a:off x="2133782" y="1579104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1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579104"/>
                  <a:ext cx="182880" cy="18288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2" name="Text Box 90"/>
                <p:cNvSpPr txBox="1"/>
                <p:nvPr/>
              </p:nvSpPr>
              <p:spPr>
                <a:xfrm>
                  <a:off x="2133782" y="174687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2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746876"/>
                  <a:ext cx="182880" cy="18288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3" name="Text Box 90"/>
                <p:cNvSpPr txBox="1"/>
                <p:nvPr/>
              </p:nvSpPr>
              <p:spPr>
                <a:xfrm>
                  <a:off x="2133782" y="1922143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3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782" y="1922143"/>
                  <a:ext cx="182880" cy="18288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4" name="Text Box 90"/>
                <p:cNvSpPr txBox="1"/>
                <p:nvPr/>
              </p:nvSpPr>
              <p:spPr>
                <a:xfrm>
                  <a:off x="2135911" y="210002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4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2100026"/>
                  <a:ext cx="182880" cy="18288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5" name="Text Box 90"/>
                <p:cNvSpPr txBox="1"/>
                <p:nvPr/>
              </p:nvSpPr>
              <p:spPr>
                <a:xfrm>
                  <a:off x="3594319" y="2351074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𝟖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5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4319" y="2351074"/>
                  <a:ext cx="182880" cy="18288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6" name="Text Box 90"/>
                <p:cNvSpPr txBox="1"/>
                <p:nvPr/>
              </p:nvSpPr>
              <p:spPr>
                <a:xfrm>
                  <a:off x="3430279" y="2357861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𝟕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6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0279" y="2357861"/>
                  <a:ext cx="182880" cy="18288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7" name="Text Box 90"/>
                <p:cNvSpPr txBox="1"/>
                <p:nvPr/>
              </p:nvSpPr>
              <p:spPr>
                <a:xfrm>
                  <a:off x="3254596" y="235547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7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4596" y="2355479"/>
                  <a:ext cx="182880" cy="182880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8" name="Text Box 90"/>
                <p:cNvSpPr txBox="1"/>
                <p:nvPr/>
              </p:nvSpPr>
              <p:spPr>
                <a:xfrm>
                  <a:off x="3086005" y="235704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8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6005" y="2357048"/>
                  <a:ext cx="182880" cy="182880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l="-2632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9" name="Text Box 90"/>
                <p:cNvSpPr txBox="1"/>
                <p:nvPr/>
              </p:nvSpPr>
              <p:spPr>
                <a:xfrm>
                  <a:off x="2908122" y="2356071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49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8122" y="2356071"/>
                  <a:ext cx="182880" cy="182880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0" name="Text Box 90"/>
                <p:cNvSpPr txBox="1"/>
                <p:nvPr/>
              </p:nvSpPr>
              <p:spPr>
                <a:xfrm>
                  <a:off x="2736732" y="2360358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0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6732" y="2360358"/>
                  <a:ext cx="182880" cy="18288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1" name="Text Box 90"/>
                <p:cNvSpPr txBox="1"/>
                <p:nvPr/>
              </p:nvSpPr>
              <p:spPr>
                <a:xfrm>
                  <a:off x="2563846" y="2360476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1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63846" y="2360476"/>
                  <a:ext cx="182880" cy="182880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2" name="Text Box 90"/>
                <p:cNvSpPr txBox="1"/>
                <p:nvPr/>
              </p:nvSpPr>
              <p:spPr>
                <a:xfrm>
                  <a:off x="2400954" y="2357977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2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00954" y="2357977"/>
                  <a:ext cx="182880" cy="18288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3" name="Text Box 90"/>
                <p:cNvSpPr txBox="1"/>
                <p:nvPr/>
              </p:nvSpPr>
              <p:spPr>
                <a:xfrm>
                  <a:off x="3762650" y="235797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𝟗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3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2650" y="2357979"/>
                  <a:ext cx="182880" cy="182880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4" name="Text Box 90"/>
                <p:cNvSpPr txBox="1"/>
                <p:nvPr/>
              </p:nvSpPr>
              <p:spPr>
                <a:xfrm>
                  <a:off x="2135911" y="724259"/>
                  <a:ext cx="182880" cy="1828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>
                            <a:effectLst/>
                            <a:latin typeface="Cambria Math"/>
                            <a:ea typeface="Times New Roman"/>
                          </a:rPr>
                          <m:t>𝟗</m:t>
                        </m:r>
                      </m:oMath>
                    </m:oMathPara>
                  </a14:m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4" name="Text Box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5911" y="724259"/>
                  <a:ext cx="182880" cy="182880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l="-270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74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678</Words>
  <Application>Microsoft Office PowerPoint</Application>
  <PresentationFormat>On-screen Show (16:9)</PresentationFormat>
  <Paragraphs>170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  <vt:lpstr>PATTERNS, EQUATIONS, AND GRAPHS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Rafay</cp:lastModifiedBy>
  <cp:revision>70</cp:revision>
  <dcterms:created xsi:type="dcterms:W3CDTF">2016-12-20T05:05:08Z</dcterms:created>
  <dcterms:modified xsi:type="dcterms:W3CDTF">2017-04-16T13:00:12Z</dcterms:modified>
</cp:coreProperties>
</file>